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6" r:id="rId10"/>
    <p:sldId id="268" r:id="rId11"/>
    <p:sldId id="267" r:id="rId12"/>
    <p:sldId id="269" r:id="rId13"/>
    <p:sldId id="283" r:id="rId14"/>
    <p:sldId id="284" r:id="rId15"/>
    <p:sldId id="270" r:id="rId16"/>
    <p:sldId id="271" r:id="rId17"/>
    <p:sldId id="273" r:id="rId18"/>
    <p:sldId id="272" r:id="rId19"/>
    <p:sldId id="274" r:id="rId20"/>
    <p:sldId id="277" r:id="rId21"/>
    <p:sldId id="275" r:id="rId22"/>
    <p:sldId id="276" r:id="rId23"/>
    <p:sldId id="278" r:id="rId24"/>
    <p:sldId id="279" r:id="rId25"/>
    <p:sldId id="280" r:id="rId26"/>
    <p:sldId id="282" r:id="rId27"/>
    <p:sldId id="28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42"/>
    <p:restoredTop sz="94543"/>
  </p:normalViewPr>
  <p:slideViewPr>
    <p:cSldViewPr snapToGrid="0">
      <p:cViewPr>
        <p:scale>
          <a:sx n="110" d="100"/>
          <a:sy n="110" d="100"/>
        </p:scale>
        <p:origin x="-8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883F7E3-2681-4F20-9DAE-705058480A3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BE665D2-9CF1-4A22-969F-CD16F575B19C}">
      <dgm:prSet/>
      <dgm:spPr/>
      <dgm:t>
        <a:bodyPr/>
        <a:lstStyle/>
        <a:p>
          <a:r>
            <a:rPr lang="en-US"/>
            <a:t>Probability and statistics</a:t>
          </a:r>
        </a:p>
      </dgm:t>
    </dgm:pt>
    <dgm:pt modelId="{A9F25BC4-4F4D-44AF-93FA-A7EC18D2F4B3}" type="parTrans" cxnId="{2FA122CD-85A3-4A18-8CFD-E7176C4C579A}">
      <dgm:prSet/>
      <dgm:spPr/>
      <dgm:t>
        <a:bodyPr/>
        <a:lstStyle/>
        <a:p>
          <a:endParaRPr lang="en-US"/>
        </a:p>
      </dgm:t>
    </dgm:pt>
    <dgm:pt modelId="{2DEE59FF-2C6C-44F7-9B8F-68FFEFEC0C0E}" type="sibTrans" cxnId="{2FA122CD-85A3-4A18-8CFD-E7176C4C579A}">
      <dgm:prSet/>
      <dgm:spPr/>
      <dgm:t>
        <a:bodyPr/>
        <a:lstStyle/>
        <a:p>
          <a:endParaRPr lang="en-US"/>
        </a:p>
      </dgm:t>
    </dgm:pt>
    <dgm:pt modelId="{C004927D-AB97-407B-AEAE-F3DF10CE9A08}">
      <dgm:prSet/>
      <dgm:spPr/>
      <dgm:t>
        <a:bodyPr/>
        <a:lstStyle/>
        <a:p>
          <a:r>
            <a:rPr lang="en-US"/>
            <a:t>Bayesian inference</a:t>
          </a:r>
        </a:p>
      </dgm:t>
    </dgm:pt>
    <dgm:pt modelId="{FEED3DD9-6190-4348-BCD3-C25671098777}" type="parTrans" cxnId="{4E84F08C-00D3-47D1-A402-CD3E37DC904B}">
      <dgm:prSet/>
      <dgm:spPr/>
      <dgm:t>
        <a:bodyPr/>
        <a:lstStyle/>
        <a:p>
          <a:endParaRPr lang="en-US"/>
        </a:p>
      </dgm:t>
    </dgm:pt>
    <dgm:pt modelId="{9A82490E-7AFD-483B-93F5-C8DC2724EF0F}" type="sibTrans" cxnId="{4E84F08C-00D3-47D1-A402-CD3E37DC904B}">
      <dgm:prSet/>
      <dgm:spPr/>
      <dgm:t>
        <a:bodyPr/>
        <a:lstStyle/>
        <a:p>
          <a:endParaRPr lang="en-US"/>
        </a:p>
      </dgm:t>
    </dgm:pt>
    <dgm:pt modelId="{05D97364-9D4B-403A-80A9-B35C15140166}">
      <dgm:prSet/>
      <dgm:spPr/>
      <dgm:t>
        <a:bodyPr/>
        <a:lstStyle/>
        <a:p>
          <a:r>
            <a:rPr lang="en-US"/>
            <a:t>Age-depth models for </a:t>
          </a:r>
          <a:r>
            <a:rPr lang="en-US" baseline="30000"/>
            <a:t>210</a:t>
          </a:r>
          <a:r>
            <a:rPr lang="en-US"/>
            <a:t>Pb </a:t>
          </a:r>
        </a:p>
      </dgm:t>
    </dgm:pt>
    <dgm:pt modelId="{1E424CD4-38FC-4352-8715-F6053E9A15BD}" type="parTrans" cxnId="{57F73606-F972-4692-A451-316D7E88D15C}">
      <dgm:prSet/>
      <dgm:spPr/>
      <dgm:t>
        <a:bodyPr/>
        <a:lstStyle/>
        <a:p>
          <a:endParaRPr lang="en-US"/>
        </a:p>
      </dgm:t>
    </dgm:pt>
    <dgm:pt modelId="{330FA996-D5BD-4127-8A80-79E5D8BC4CFF}" type="sibTrans" cxnId="{57F73606-F972-4692-A451-316D7E88D15C}">
      <dgm:prSet/>
      <dgm:spPr/>
      <dgm:t>
        <a:bodyPr/>
        <a:lstStyle/>
        <a:p>
          <a:endParaRPr lang="en-US"/>
        </a:p>
      </dgm:t>
    </dgm:pt>
    <dgm:pt modelId="{9800395A-9BDD-4E78-B3D6-B5EDFEB68D68}">
      <dgm:prSet/>
      <dgm:spPr/>
      <dgm:t>
        <a:bodyPr/>
        <a:lstStyle/>
        <a:p>
          <a:r>
            <a:rPr lang="en-US"/>
            <a:t>Bayesian approach</a:t>
          </a:r>
        </a:p>
      </dgm:t>
    </dgm:pt>
    <dgm:pt modelId="{3E7C9646-0022-4C58-A45A-6A97F72149A1}" type="parTrans" cxnId="{079BA785-9F17-4DB9-89CD-C916C2DFF925}">
      <dgm:prSet/>
      <dgm:spPr/>
      <dgm:t>
        <a:bodyPr/>
        <a:lstStyle/>
        <a:p>
          <a:endParaRPr lang="en-US"/>
        </a:p>
      </dgm:t>
    </dgm:pt>
    <dgm:pt modelId="{EEA23E77-1110-412B-A847-E4E446F3F8B1}" type="sibTrans" cxnId="{079BA785-9F17-4DB9-89CD-C916C2DFF925}">
      <dgm:prSet/>
      <dgm:spPr/>
      <dgm:t>
        <a:bodyPr/>
        <a:lstStyle/>
        <a:p>
          <a:endParaRPr lang="en-US"/>
        </a:p>
      </dgm:t>
    </dgm:pt>
    <dgm:pt modelId="{8A5779C2-7403-43D6-B12B-10A82692BF6C}">
      <dgm:prSet/>
      <dgm:spPr/>
      <dgm:t>
        <a:bodyPr/>
        <a:lstStyle/>
        <a:p>
          <a:r>
            <a:rPr lang="en-US"/>
            <a:t>Comparison</a:t>
          </a:r>
        </a:p>
      </dgm:t>
    </dgm:pt>
    <dgm:pt modelId="{A9DCDCC8-0D81-4565-A96F-C1B757A047A9}" type="parTrans" cxnId="{BE385C83-F59A-4D46-AB99-1ED640667DF2}">
      <dgm:prSet/>
      <dgm:spPr/>
      <dgm:t>
        <a:bodyPr/>
        <a:lstStyle/>
        <a:p>
          <a:endParaRPr lang="en-US"/>
        </a:p>
      </dgm:t>
    </dgm:pt>
    <dgm:pt modelId="{6EB37AE2-C57C-4A90-8724-92083D69F17E}" type="sibTrans" cxnId="{BE385C83-F59A-4D46-AB99-1ED640667DF2}">
      <dgm:prSet/>
      <dgm:spPr/>
      <dgm:t>
        <a:bodyPr/>
        <a:lstStyle/>
        <a:p>
          <a:endParaRPr lang="en-US"/>
        </a:p>
      </dgm:t>
    </dgm:pt>
    <dgm:pt modelId="{B2540CDC-7D33-4641-8E8E-B3DAF3B0E1D5}">
      <dgm:prSet/>
      <dgm:spPr/>
      <dgm:t>
        <a:bodyPr/>
        <a:lstStyle/>
        <a:p>
          <a:r>
            <a:rPr lang="en-US"/>
            <a:t>Proxies?</a:t>
          </a:r>
        </a:p>
      </dgm:t>
    </dgm:pt>
    <dgm:pt modelId="{DE000AA9-FDA1-46C0-A4FC-022620524D8E}" type="parTrans" cxnId="{786B79D3-DF42-4B29-BFF7-5DF35C3F8442}">
      <dgm:prSet/>
      <dgm:spPr/>
      <dgm:t>
        <a:bodyPr/>
        <a:lstStyle/>
        <a:p>
          <a:endParaRPr lang="en-US"/>
        </a:p>
      </dgm:t>
    </dgm:pt>
    <dgm:pt modelId="{A1068B5D-B830-471B-AD84-18895AA41149}" type="sibTrans" cxnId="{786B79D3-DF42-4B29-BFF7-5DF35C3F8442}">
      <dgm:prSet/>
      <dgm:spPr/>
      <dgm:t>
        <a:bodyPr/>
        <a:lstStyle/>
        <a:p>
          <a:endParaRPr lang="en-US"/>
        </a:p>
      </dgm:t>
    </dgm:pt>
    <dgm:pt modelId="{17013B9F-5893-924E-BBDC-B23F76562FAB}" type="pres">
      <dgm:prSet presAssocID="{1883F7E3-2681-4F20-9DAE-705058480A33}" presName="linear" presStyleCnt="0">
        <dgm:presLayoutVars>
          <dgm:animLvl val="lvl"/>
          <dgm:resizeHandles val="exact"/>
        </dgm:presLayoutVars>
      </dgm:prSet>
      <dgm:spPr/>
    </dgm:pt>
    <dgm:pt modelId="{9D399DE1-C6A1-394F-983C-1F9910DAC27C}" type="pres">
      <dgm:prSet presAssocID="{FBE665D2-9CF1-4A22-969F-CD16F575B19C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ED722162-911B-074E-9AC7-0B98898BCD61}" type="pres">
      <dgm:prSet presAssocID="{2DEE59FF-2C6C-44F7-9B8F-68FFEFEC0C0E}" presName="spacer" presStyleCnt="0"/>
      <dgm:spPr/>
    </dgm:pt>
    <dgm:pt modelId="{3F8EDDA7-F340-EF4A-8492-D1829774E173}" type="pres">
      <dgm:prSet presAssocID="{C004927D-AB97-407B-AEAE-F3DF10CE9A08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49822995-EC28-5149-8DBC-B48FD3C42D27}" type="pres">
      <dgm:prSet presAssocID="{9A82490E-7AFD-483B-93F5-C8DC2724EF0F}" presName="spacer" presStyleCnt="0"/>
      <dgm:spPr/>
    </dgm:pt>
    <dgm:pt modelId="{C316CADC-E64D-8343-BF8E-35C6BE82EDDB}" type="pres">
      <dgm:prSet presAssocID="{05D97364-9D4B-403A-80A9-B35C15140166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4A99127D-6332-CA46-8151-CC6997E7F376}" type="pres">
      <dgm:prSet presAssocID="{330FA996-D5BD-4127-8A80-79E5D8BC4CFF}" presName="spacer" presStyleCnt="0"/>
      <dgm:spPr/>
    </dgm:pt>
    <dgm:pt modelId="{3FF81013-9CA1-044E-84AB-61509B08EFA3}" type="pres">
      <dgm:prSet presAssocID="{9800395A-9BDD-4E78-B3D6-B5EDFEB68D68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88B2309A-44DA-1F4E-8331-2DDFB12A433E}" type="pres">
      <dgm:prSet presAssocID="{EEA23E77-1110-412B-A847-E4E446F3F8B1}" presName="spacer" presStyleCnt="0"/>
      <dgm:spPr/>
    </dgm:pt>
    <dgm:pt modelId="{B5D58422-8EB0-2D43-BF1B-D6790D659294}" type="pres">
      <dgm:prSet presAssocID="{8A5779C2-7403-43D6-B12B-10A82692BF6C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CC9AC108-A35D-8943-96D9-4AED5A986F76}" type="pres">
      <dgm:prSet presAssocID="{6EB37AE2-C57C-4A90-8724-92083D69F17E}" presName="spacer" presStyleCnt="0"/>
      <dgm:spPr/>
    </dgm:pt>
    <dgm:pt modelId="{889DBC1A-1DCE-E54B-B273-7AD4AD960886}" type="pres">
      <dgm:prSet presAssocID="{B2540CDC-7D33-4641-8E8E-B3DAF3B0E1D5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57F73606-F972-4692-A451-316D7E88D15C}" srcId="{1883F7E3-2681-4F20-9DAE-705058480A33}" destId="{05D97364-9D4B-403A-80A9-B35C15140166}" srcOrd="2" destOrd="0" parTransId="{1E424CD4-38FC-4352-8715-F6053E9A15BD}" sibTransId="{330FA996-D5BD-4127-8A80-79E5D8BC4CFF}"/>
    <dgm:cxn modelId="{BE385C83-F59A-4D46-AB99-1ED640667DF2}" srcId="{1883F7E3-2681-4F20-9DAE-705058480A33}" destId="{8A5779C2-7403-43D6-B12B-10A82692BF6C}" srcOrd="4" destOrd="0" parTransId="{A9DCDCC8-0D81-4565-A96F-C1B757A047A9}" sibTransId="{6EB37AE2-C57C-4A90-8724-92083D69F17E}"/>
    <dgm:cxn modelId="{9116D483-B916-6E46-8F61-75135B51B644}" type="presOf" srcId="{FBE665D2-9CF1-4A22-969F-CD16F575B19C}" destId="{9D399DE1-C6A1-394F-983C-1F9910DAC27C}" srcOrd="0" destOrd="0" presId="urn:microsoft.com/office/officeart/2005/8/layout/vList2"/>
    <dgm:cxn modelId="{079BA785-9F17-4DB9-89CD-C916C2DFF925}" srcId="{1883F7E3-2681-4F20-9DAE-705058480A33}" destId="{9800395A-9BDD-4E78-B3D6-B5EDFEB68D68}" srcOrd="3" destOrd="0" parTransId="{3E7C9646-0022-4C58-A45A-6A97F72149A1}" sibTransId="{EEA23E77-1110-412B-A847-E4E446F3F8B1}"/>
    <dgm:cxn modelId="{4E84F08C-00D3-47D1-A402-CD3E37DC904B}" srcId="{1883F7E3-2681-4F20-9DAE-705058480A33}" destId="{C004927D-AB97-407B-AEAE-F3DF10CE9A08}" srcOrd="1" destOrd="0" parTransId="{FEED3DD9-6190-4348-BCD3-C25671098777}" sibTransId="{9A82490E-7AFD-483B-93F5-C8DC2724EF0F}"/>
    <dgm:cxn modelId="{A8A4008E-A812-154A-A24C-ED69EC1DC9ED}" type="presOf" srcId="{C004927D-AB97-407B-AEAE-F3DF10CE9A08}" destId="{3F8EDDA7-F340-EF4A-8492-D1829774E173}" srcOrd="0" destOrd="0" presId="urn:microsoft.com/office/officeart/2005/8/layout/vList2"/>
    <dgm:cxn modelId="{917BA4B6-7C08-6C40-A871-B75AB033C948}" type="presOf" srcId="{05D97364-9D4B-403A-80A9-B35C15140166}" destId="{C316CADC-E64D-8343-BF8E-35C6BE82EDDB}" srcOrd="0" destOrd="0" presId="urn:microsoft.com/office/officeart/2005/8/layout/vList2"/>
    <dgm:cxn modelId="{97E6D1C5-1912-5742-8FA9-2DFCC6AF5C9E}" type="presOf" srcId="{1883F7E3-2681-4F20-9DAE-705058480A33}" destId="{17013B9F-5893-924E-BBDC-B23F76562FAB}" srcOrd="0" destOrd="0" presId="urn:microsoft.com/office/officeart/2005/8/layout/vList2"/>
    <dgm:cxn modelId="{2FA122CD-85A3-4A18-8CFD-E7176C4C579A}" srcId="{1883F7E3-2681-4F20-9DAE-705058480A33}" destId="{FBE665D2-9CF1-4A22-969F-CD16F575B19C}" srcOrd="0" destOrd="0" parTransId="{A9F25BC4-4F4D-44AF-93FA-A7EC18D2F4B3}" sibTransId="{2DEE59FF-2C6C-44F7-9B8F-68FFEFEC0C0E}"/>
    <dgm:cxn modelId="{671088D1-2ED3-4040-BDA4-87AFECB1E238}" type="presOf" srcId="{9800395A-9BDD-4E78-B3D6-B5EDFEB68D68}" destId="{3FF81013-9CA1-044E-84AB-61509B08EFA3}" srcOrd="0" destOrd="0" presId="urn:microsoft.com/office/officeart/2005/8/layout/vList2"/>
    <dgm:cxn modelId="{786B79D3-DF42-4B29-BFF7-5DF35C3F8442}" srcId="{1883F7E3-2681-4F20-9DAE-705058480A33}" destId="{B2540CDC-7D33-4641-8E8E-B3DAF3B0E1D5}" srcOrd="5" destOrd="0" parTransId="{DE000AA9-FDA1-46C0-A4FC-022620524D8E}" sibTransId="{A1068B5D-B830-471B-AD84-18895AA41149}"/>
    <dgm:cxn modelId="{B29136DA-43DC-6B46-B624-0D0EC064D268}" type="presOf" srcId="{B2540CDC-7D33-4641-8E8E-B3DAF3B0E1D5}" destId="{889DBC1A-1DCE-E54B-B273-7AD4AD960886}" srcOrd="0" destOrd="0" presId="urn:microsoft.com/office/officeart/2005/8/layout/vList2"/>
    <dgm:cxn modelId="{B41609F3-EC58-454D-AB92-F9008C9EA82B}" type="presOf" srcId="{8A5779C2-7403-43D6-B12B-10A82692BF6C}" destId="{B5D58422-8EB0-2D43-BF1B-D6790D659294}" srcOrd="0" destOrd="0" presId="urn:microsoft.com/office/officeart/2005/8/layout/vList2"/>
    <dgm:cxn modelId="{9D68E354-E560-314F-A3E2-5E061382BF1F}" type="presParOf" srcId="{17013B9F-5893-924E-BBDC-B23F76562FAB}" destId="{9D399DE1-C6A1-394F-983C-1F9910DAC27C}" srcOrd="0" destOrd="0" presId="urn:microsoft.com/office/officeart/2005/8/layout/vList2"/>
    <dgm:cxn modelId="{FFBE6491-CBE9-6446-B310-C8D3DBA58AF9}" type="presParOf" srcId="{17013B9F-5893-924E-BBDC-B23F76562FAB}" destId="{ED722162-911B-074E-9AC7-0B98898BCD61}" srcOrd="1" destOrd="0" presId="urn:microsoft.com/office/officeart/2005/8/layout/vList2"/>
    <dgm:cxn modelId="{FEEB65D3-8F1E-A543-9B65-D51238A1AC01}" type="presParOf" srcId="{17013B9F-5893-924E-BBDC-B23F76562FAB}" destId="{3F8EDDA7-F340-EF4A-8492-D1829774E173}" srcOrd="2" destOrd="0" presId="urn:microsoft.com/office/officeart/2005/8/layout/vList2"/>
    <dgm:cxn modelId="{55529DAF-8486-E643-AF1B-A24B59A69B87}" type="presParOf" srcId="{17013B9F-5893-924E-BBDC-B23F76562FAB}" destId="{49822995-EC28-5149-8DBC-B48FD3C42D27}" srcOrd="3" destOrd="0" presId="urn:microsoft.com/office/officeart/2005/8/layout/vList2"/>
    <dgm:cxn modelId="{2ACC3A28-9B8D-C549-8A42-506380821094}" type="presParOf" srcId="{17013B9F-5893-924E-BBDC-B23F76562FAB}" destId="{C316CADC-E64D-8343-BF8E-35C6BE82EDDB}" srcOrd="4" destOrd="0" presId="urn:microsoft.com/office/officeart/2005/8/layout/vList2"/>
    <dgm:cxn modelId="{F6904C67-9B7F-9B4F-A313-62C7E0F61D3F}" type="presParOf" srcId="{17013B9F-5893-924E-BBDC-B23F76562FAB}" destId="{4A99127D-6332-CA46-8151-CC6997E7F376}" srcOrd="5" destOrd="0" presId="urn:microsoft.com/office/officeart/2005/8/layout/vList2"/>
    <dgm:cxn modelId="{FD7083B0-C5D3-784E-9344-FDC23B603761}" type="presParOf" srcId="{17013B9F-5893-924E-BBDC-B23F76562FAB}" destId="{3FF81013-9CA1-044E-84AB-61509B08EFA3}" srcOrd="6" destOrd="0" presId="urn:microsoft.com/office/officeart/2005/8/layout/vList2"/>
    <dgm:cxn modelId="{3A8842CB-68F4-3E4E-A120-7C3524A8A46A}" type="presParOf" srcId="{17013B9F-5893-924E-BBDC-B23F76562FAB}" destId="{88B2309A-44DA-1F4E-8331-2DDFB12A433E}" srcOrd="7" destOrd="0" presId="urn:microsoft.com/office/officeart/2005/8/layout/vList2"/>
    <dgm:cxn modelId="{CBC56B8F-D995-1A49-A623-808EF9A3B4B4}" type="presParOf" srcId="{17013B9F-5893-924E-BBDC-B23F76562FAB}" destId="{B5D58422-8EB0-2D43-BF1B-D6790D659294}" srcOrd="8" destOrd="0" presId="urn:microsoft.com/office/officeart/2005/8/layout/vList2"/>
    <dgm:cxn modelId="{CE6FE5FA-F693-BD4E-8E9C-743FC2BF1437}" type="presParOf" srcId="{17013B9F-5893-924E-BBDC-B23F76562FAB}" destId="{CC9AC108-A35D-8943-96D9-4AED5A986F76}" srcOrd="9" destOrd="0" presId="urn:microsoft.com/office/officeart/2005/8/layout/vList2"/>
    <dgm:cxn modelId="{45DA5F78-F4FF-2F4E-B192-35DEAF38D21E}" type="presParOf" srcId="{17013B9F-5893-924E-BBDC-B23F76562FAB}" destId="{889DBC1A-1DCE-E54B-B273-7AD4AD960886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399DE1-C6A1-394F-983C-1F9910DAC27C}">
      <dsp:nvSpPr>
        <dsp:cNvPr id="0" name=""/>
        <dsp:cNvSpPr/>
      </dsp:nvSpPr>
      <dsp:spPr>
        <a:xfrm>
          <a:off x="0" y="65645"/>
          <a:ext cx="6364224" cy="81549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Probability and statistics</a:t>
          </a:r>
        </a:p>
      </dsp:txBody>
      <dsp:txXfrm>
        <a:off x="39809" y="105454"/>
        <a:ext cx="6284606" cy="735872"/>
      </dsp:txXfrm>
    </dsp:sp>
    <dsp:sp modelId="{3F8EDDA7-F340-EF4A-8492-D1829774E173}">
      <dsp:nvSpPr>
        <dsp:cNvPr id="0" name=""/>
        <dsp:cNvSpPr/>
      </dsp:nvSpPr>
      <dsp:spPr>
        <a:xfrm>
          <a:off x="0" y="979056"/>
          <a:ext cx="6364224" cy="815490"/>
        </a:xfrm>
        <a:prstGeom prst="roundRect">
          <a:avLst/>
        </a:prstGeom>
        <a:solidFill>
          <a:schemeClr val="accent5">
            <a:hueOff val="-298980"/>
            <a:satOff val="84"/>
            <a:lumOff val="-1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Bayesian inference</a:t>
          </a:r>
        </a:p>
      </dsp:txBody>
      <dsp:txXfrm>
        <a:off x="39809" y="1018865"/>
        <a:ext cx="6284606" cy="735872"/>
      </dsp:txXfrm>
    </dsp:sp>
    <dsp:sp modelId="{C316CADC-E64D-8343-BF8E-35C6BE82EDDB}">
      <dsp:nvSpPr>
        <dsp:cNvPr id="0" name=""/>
        <dsp:cNvSpPr/>
      </dsp:nvSpPr>
      <dsp:spPr>
        <a:xfrm>
          <a:off x="0" y="1892466"/>
          <a:ext cx="6364224" cy="815490"/>
        </a:xfrm>
        <a:prstGeom prst="roundRect">
          <a:avLst/>
        </a:prstGeom>
        <a:solidFill>
          <a:schemeClr val="accent5">
            <a:hueOff val="-597959"/>
            <a:satOff val="167"/>
            <a:lumOff val="-282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Age-depth models for </a:t>
          </a:r>
          <a:r>
            <a:rPr lang="en-US" sz="3400" kern="1200" baseline="30000"/>
            <a:t>210</a:t>
          </a:r>
          <a:r>
            <a:rPr lang="en-US" sz="3400" kern="1200"/>
            <a:t>Pb </a:t>
          </a:r>
        </a:p>
      </dsp:txBody>
      <dsp:txXfrm>
        <a:off x="39809" y="1932275"/>
        <a:ext cx="6284606" cy="735872"/>
      </dsp:txXfrm>
    </dsp:sp>
    <dsp:sp modelId="{3FF81013-9CA1-044E-84AB-61509B08EFA3}">
      <dsp:nvSpPr>
        <dsp:cNvPr id="0" name=""/>
        <dsp:cNvSpPr/>
      </dsp:nvSpPr>
      <dsp:spPr>
        <a:xfrm>
          <a:off x="0" y="2805876"/>
          <a:ext cx="6364224" cy="815490"/>
        </a:xfrm>
        <a:prstGeom prst="roundRect">
          <a:avLst/>
        </a:prstGeom>
        <a:solidFill>
          <a:schemeClr val="accent5">
            <a:hueOff val="-896939"/>
            <a:satOff val="251"/>
            <a:lumOff val="-4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Bayesian approach</a:t>
          </a:r>
        </a:p>
      </dsp:txBody>
      <dsp:txXfrm>
        <a:off x="39809" y="2845685"/>
        <a:ext cx="6284606" cy="735872"/>
      </dsp:txXfrm>
    </dsp:sp>
    <dsp:sp modelId="{B5D58422-8EB0-2D43-BF1B-D6790D659294}">
      <dsp:nvSpPr>
        <dsp:cNvPr id="0" name=""/>
        <dsp:cNvSpPr/>
      </dsp:nvSpPr>
      <dsp:spPr>
        <a:xfrm>
          <a:off x="0" y="3719286"/>
          <a:ext cx="6364224" cy="815490"/>
        </a:xfrm>
        <a:prstGeom prst="roundRect">
          <a:avLst/>
        </a:prstGeom>
        <a:solidFill>
          <a:schemeClr val="accent5">
            <a:hueOff val="-1195918"/>
            <a:satOff val="334"/>
            <a:lumOff val="-56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Comparison</a:t>
          </a:r>
        </a:p>
      </dsp:txBody>
      <dsp:txXfrm>
        <a:off x="39809" y="3759095"/>
        <a:ext cx="6284606" cy="735872"/>
      </dsp:txXfrm>
    </dsp:sp>
    <dsp:sp modelId="{889DBC1A-1DCE-E54B-B273-7AD4AD960886}">
      <dsp:nvSpPr>
        <dsp:cNvPr id="0" name=""/>
        <dsp:cNvSpPr/>
      </dsp:nvSpPr>
      <dsp:spPr>
        <a:xfrm>
          <a:off x="0" y="4632696"/>
          <a:ext cx="6364224" cy="815490"/>
        </a:xfrm>
        <a:prstGeom prst="roundRect">
          <a:avLst/>
        </a:prstGeom>
        <a:solidFill>
          <a:schemeClr val="accent5">
            <a:hueOff val="-1494898"/>
            <a:satOff val="418"/>
            <a:lumOff val="-705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Proxies?</a:t>
          </a:r>
        </a:p>
      </dsp:txBody>
      <dsp:txXfrm>
        <a:off x="39809" y="4672505"/>
        <a:ext cx="6284606" cy="7358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6/27/23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40380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566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9190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126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0093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8149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08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729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6/27/23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990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6/27/23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99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6/27/23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620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6/27/23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78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Video 17" descr="Maths And Science Formulae">
            <a:extLst>
              <a:ext uri="{FF2B5EF4-FFF2-40B4-BE49-F238E27FC236}">
                <a16:creationId xmlns:a16="http://schemas.microsoft.com/office/drawing/2014/main" id="{0D9A4345-7220-DFB5-5849-70AE8108F6D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-1" b="-1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19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6B66B6-F129-407C-7A16-0D06AC2C19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3091928"/>
            <a:ext cx="9078562" cy="2387600"/>
          </a:xfrm>
        </p:spPr>
        <p:txBody>
          <a:bodyPr>
            <a:normAutofit/>
          </a:bodyPr>
          <a:lstStyle/>
          <a:p>
            <a:r>
              <a:rPr lang="en-US" sz="5100">
                <a:solidFill>
                  <a:schemeClr val="bg1"/>
                </a:solidFill>
              </a:rPr>
              <a:t>Introduction to Bayesian Age-depth models for </a:t>
            </a:r>
            <a:r>
              <a:rPr lang="en-US" sz="5100" baseline="30000">
                <a:solidFill>
                  <a:schemeClr val="bg1"/>
                </a:solidFill>
              </a:rPr>
              <a:t>210</a:t>
            </a:r>
            <a:r>
              <a:rPr lang="en-US" sz="5100">
                <a:solidFill>
                  <a:schemeClr val="bg1"/>
                </a:solidFill>
              </a:rPr>
              <a:t>Pb </a:t>
            </a:r>
          </a:p>
        </p:txBody>
      </p:sp>
    </p:spTree>
    <p:extLst>
      <p:ext uri="{BB962C8B-B14F-4D97-AF65-F5344CB8AC3E}">
        <p14:creationId xmlns:p14="http://schemas.microsoft.com/office/powerpoint/2010/main" val="49456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6F48AD3-C8B3-4F74-B546-F12937F7D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29F530-E193-EE2A-4510-05BF5F9C2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8600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Age-depth models for </a:t>
            </a:r>
            <a:r>
              <a:rPr lang="en-US" sz="4800" baseline="30000"/>
              <a:t>210</a:t>
            </a:r>
            <a:r>
              <a:rPr lang="en-US" sz="4800"/>
              <a:t>Pb </a:t>
            </a:r>
            <a:br>
              <a:rPr lang="en-US" sz="4800"/>
            </a:br>
            <a:endParaRPr lang="en-US" sz="4800"/>
          </a:p>
        </p:txBody>
      </p:sp>
      <p:pic>
        <p:nvPicPr>
          <p:cNvPr id="5" name="Content Placeholder 4" descr="A diagram of a nuclear explosion&#10;&#10;Description automatically generated with low confidence">
            <a:extLst>
              <a:ext uri="{FF2B5EF4-FFF2-40B4-BE49-F238E27FC236}">
                <a16:creationId xmlns:a16="http://schemas.microsoft.com/office/drawing/2014/main" id="{AC1CE22B-EA87-4A06-ADB3-B59767260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8202" y="625683"/>
            <a:ext cx="6611205" cy="54542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5745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6744C2-3F77-79D2-1022-CA2EAD7EA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Age-depth models for </a:t>
            </a:r>
            <a:r>
              <a:rPr lang="en-US" sz="3200" baseline="30000"/>
              <a:t>210</a:t>
            </a:r>
            <a:r>
              <a:rPr lang="en-US" sz="3200"/>
              <a:t>Pb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6399FA9-7532-7AFA-85CE-D27EF50528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r>
              <a:rPr lang="en-GB" sz="1800" dirty="0">
                <a:effectLst/>
                <a:latin typeface="LMSans10"/>
              </a:rPr>
              <a:t>This model assumes a constant rate of supply of 210Pb to the sediment in the period of interest. </a:t>
            </a:r>
            <a:endParaRPr lang="en-GB" sz="1400" dirty="0">
              <a:effectLst/>
            </a:endParaRP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Created by </a:t>
            </a:r>
          </a:p>
          <a:p>
            <a:r>
              <a:rPr lang="en-GB" sz="1800" dirty="0">
                <a:effectLst/>
                <a:latin typeface="LMSans10"/>
              </a:rPr>
              <a:t>Appleby &amp; Oldfield (1979) Robbins (1979) </a:t>
            </a:r>
            <a:endParaRPr lang="en-GB" sz="1400" dirty="0">
              <a:effectLst/>
            </a:endParaRPr>
          </a:p>
          <a:p>
            <a:endParaRPr lang="en-US" sz="1800" dirty="0"/>
          </a:p>
        </p:txBody>
      </p:sp>
      <p:pic>
        <p:nvPicPr>
          <p:cNvPr id="5" name="Content Placeholder 4" descr="A close-up of a pipe&#10;&#10;Description automatically generated with low confidence">
            <a:extLst>
              <a:ext uri="{FF2B5EF4-FFF2-40B4-BE49-F238E27FC236}">
                <a16:creationId xmlns:a16="http://schemas.microsoft.com/office/drawing/2014/main" id="{E6FC1E40-3DAA-0819-4345-16ADDB227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7012" y="630936"/>
            <a:ext cx="2143261" cy="54955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DBF9DE-934F-BBDF-747D-89ED2DE201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906" y="3378708"/>
            <a:ext cx="37592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676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E97CA-D820-88E0-BE05-0461D0F85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>
            <a:normAutofit/>
          </a:bodyPr>
          <a:lstStyle/>
          <a:p>
            <a:r>
              <a:rPr lang="en-US" sz="3200" dirty="0"/>
              <a:t>CRS examples</a:t>
            </a:r>
          </a:p>
        </p:txBody>
      </p:sp>
      <p:sp>
        <p:nvSpPr>
          <p:cNvPr id="2059" name="Rectangle 2058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26100-DD07-DD6E-2ED4-CA07E56BBE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/>
          </a:bodyPr>
          <a:lstStyle/>
          <a:p>
            <a:r>
              <a:rPr lang="en-US" sz="1800" dirty="0"/>
              <a:t>To the left a sample from 2006</a:t>
            </a:r>
          </a:p>
          <a:p>
            <a:r>
              <a:rPr lang="en-US" sz="1800" dirty="0"/>
              <a:t>To the right a sample from 2023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577CD2-EBAF-CF18-2740-013DECB17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03" y="2533926"/>
            <a:ext cx="2436485" cy="4237367"/>
          </a:xfrm>
          <a:prstGeom prst="rect">
            <a:avLst/>
          </a:prstGeom>
        </p:spPr>
      </p:pic>
      <p:pic>
        <p:nvPicPr>
          <p:cNvPr id="2050" name="Picture 2" descr="Fig. 3">
            <a:extLst>
              <a:ext uri="{FF2B5EF4-FFF2-40B4-BE49-F238E27FC236}">
                <a16:creationId xmlns:a16="http://schemas.microsoft.com/office/drawing/2014/main" id="{5A5BC7F1-8739-E41C-751C-3F1B6C7A5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88508" y="2871078"/>
            <a:ext cx="6746802" cy="3778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CEDB46-7202-5AE2-6436-7D4463B26135}"/>
              </a:ext>
            </a:extLst>
          </p:cNvPr>
          <p:cNvSpPr txBox="1"/>
          <p:nvPr/>
        </p:nvSpPr>
        <p:spPr>
          <a:xfrm>
            <a:off x="9843247" y="6271178"/>
            <a:ext cx="243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Hunter et al. (2023)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AE4CC-6F34-339B-A8E7-C309FD31C532}"/>
              </a:ext>
            </a:extLst>
          </p:cNvPr>
          <p:cNvSpPr txBox="1"/>
          <p:nvPr/>
        </p:nvSpPr>
        <p:spPr>
          <a:xfrm>
            <a:off x="1465729" y="6492875"/>
            <a:ext cx="1788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Lubis</a:t>
            </a:r>
            <a:r>
              <a:rPr lang="en-US" dirty="0"/>
              <a:t> (2006)</a:t>
            </a:r>
          </a:p>
        </p:txBody>
      </p:sp>
    </p:spTree>
    <p:extLst>
      <p:ext uri="{BB962C8B-B14F-4D97-AF65-F5344CB8AC3E}">
        <p14:creationId xmlns:p14="http://schemas.microsoft.com/office/powerpoint/2010/main" val="24589837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9D99CB-C9D5-1C49-6BC0-AF2D8576E5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baseline="30000" dirty="0"/>
              <a:t>210</a:t>
            </a:r>
            <a:r>
              <a:rPr lang="en-US" sz="3400" dirty="0"/>
              <a:t>Pb dating of same core</a:t>
            </a:r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31B159-98F2-E975-B56C-A36428BEA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GB" sz="1800" dirty="0">
                <a:effectLst/>
                <a:latin typeface="CharisSIL"/>
              </a:rPr>
              <a:t>“The exercise involved 14 laboratories worldwide with different levels of expertise in the application of the 210Pb dating methods.”</a:t>
            </a:r>
          </a:p>
          <a:p>
            <a:pPr marL="457200" lvl="1" indent="0" algn="r">
              <a:buNone/>
            </a:pPr>
            <a:r>
              <a:rPr lang="en-GB" sz="1100" dirty="0" err="1">
                <a:latin typeface="CharisSIL"/>
              </a:rPr>
              <a:t>Barsanti</a:t>
            </a:r>
            <a:r>
              <a:rPr lang="en-GB" sz="1100" dirty="0">
                <a:latin typeface="CharisSIL"/>
              </a:rPr>
              <a:t> et al (2020)</a:t>
            </a:r>
            <a:endParaRPr lang="en-GB" sz="1000" dirty="0"/>
          </a:p>
          <a:p>
            <a:endParaRPr lang="en-US" sz="17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A0F53-C836-E177-6B38-FC881DA22F64}"/>
              </a:ext>
            </a:extLst>
          </p:cNvPr>
          <p:cNvSpPr txBox="1"/>
          <p:nvPr/>
        </p:nvSpPr>
        <p:spPr>
          <a:xfrm>
            <a:off x="9710928" y="5853797"/>
            <a:ext cx="211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err="1">
                <a:effectLst/>
                <a:latin typeface="CharisSIL"/>
              </a:rPr>
              <a:t>Barsanti</a:t>
            </a:r>
            <a:r>
              <a:rPr lang="en-GB" sz="1800" dirty="0">
                <a:effectLst/>
                <a:latin typeface="CharisSIL"/>
              </a:rPr>
              <a:t> et al. (2020)</a:t>
            </a:r>
            <a:br>
              <a:rPr lang="en-GB" sz="1800" dirty="0">
                <a:effectLst/>
                <a:latin typeface="CharisSIL"/>
              </a:rPr>
            </a:b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EDFE73-4461-157D-BE87-173DE0BA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6114" y="685385"/>
            <a:ext cx="6785606" cy="525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467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A35709-A3E5-7DB6-B093-FD11E00A8E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baseline="30000" dirty="0"/>
              <a:t>210</a:t>
            </a:r>
            <a:r>
              <a:rPr lang="en-US" sz="3400" dirty="0"/>
              <a:t>Pb dating of same core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FB620-1C6D-2DE8-AF97-4217694E0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endParaRPr lang="en-US" sz="1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888C3-28C7-210E-45B6-C1744E5ED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986164"/>
            <a:ext cx="6440424" cy="48303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A2EF53-1DB4-C15F-733B-6D3569B0F182}"/>
              </a:ext>
            </a:extLst>
          </p:cNvPr>
          <p:cNvSpPr txBox="1"/>
          <p:nvPr/>
        </p:nvSpPr>
        <p:spPr>
          <a:xfrm>
            <a:off x="9710928" y="5853797"/>
            <a:ext cx="211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800" dirty="0" err="1">
                <a:effectLst/>
                <a:latin typeface="CharisSIL"/>
              </a:rPr>
              <a:t>Barsanti</a:t>
            </a:r>
            <a:r>
              <a:rPr lang="en-GB" sz="1800" dirty="0">
                <a:effectLst/>
                <a:latin typeface="CharisSIL"/>
              </a:rPr>
              <a:t> et al. (2020)</a:t>
            </a:r>
            <a:br>
              <a:rPr lang="en-GB" sz="1800" dirty="0">
                <a:effectLst/>
                <a:latin typeface="CharisSIL"/>
              </a:rPr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3531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13003-19E8-1208-8185-4ED04C7E1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Plum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C3ECE-DE46-DC2F-1BAA-75F5993C3E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r>
              <a:rPr lang="en-GB" sz="1800" i="1" dirty="0">
                <a:effectLst/>
                <a:latin typeface="LMSans10"/>
              </a:rPr>
              <a:t>Plum </a:t>
            </a:r>
            <a:r>
              <a:rPr lang="en-GB" sz="1800" dirty="0">
                <a:effectLst/>
                <a:latin typeface="LMSans10"/>
              </a:rPr>
              <a:t>works by implementing a statistical approach to creating the chronology. </a:t>
            </a:r>
            <a:r>
              <a:rPr lang="en-GB" sz="1800" i="1" dirty="0">
                <a:effectLst/>
                <a:latin typeface="LMSans10"/>
              </a:rPr>
              <a:t>Plum </a:t>
            </a:r>
            <a:r>
              <a:rPr lang="en-GB" sz="1800" dirty="0">
                <a:effectLst/>
                <a:latin typeface="LMSans10"/>
              </a:rPr>
              <a:t>defines the toral measured </a:t>
            </a:r>
            <a:r>
              <a:rPr lang="en-GB" sz="1800" dirty="0">
                <a:effectLst/>
                <a:latin typeface="LMSans8"/>
              </a:rPr>
              <a:t>210</a:t>
            </a:r>
            <a:r>
              <a:rPr lang="en-GB" sz="1800" i="1" dirty="0">
                <a:effectLst/>
                <a:latin typeface="LMSans10"/>
              </a:rPr>
              <a:t>Pb </a:t>
            </a:r>
            <a:r>
              <a:rPr lang="en-GB" sz="1800" dirty="0">
                <a:effectLst/>
                <a:latin typeface="LMSans10"/>
              </a:rPr>
              <a:t>as </a:t>
            </a:r>
          </a:p>
          <a:p>
            <a:endParaRPr lang="en-GB" sz="1800" dirty="0">
              <a:latin typeface="LMSans10"/>
            </a:endParaRPr>
          </a:p>
          <a:p>
            <a:endParaRPr lang="en-GB" sz="1800" dirty="0">
              <a:effectLst/>
              <a:latin typeface="LMSans10"/>
            </a:endParaRPr>
          </a:p>
          <a:p>
            <a:pPr marL="0" indent="0">
              <a:buNone/>
            </a:pPr>
            <a:r>
              <a:rPr lang="en-GB" sz="1800" dirty="0">
                <a:latin typeface="LMSans10"/>
              </a:rPr>
              <a:t>With,</a:t>
            </a:r>
            <a:endParaRPr lang="en-GB" sz="1800" dirty="0">
              <a:effectLst/>
            </a:endParaRPr>
          </a:p>
          <a:p>
            <a:endParaRPr lang="en-US" sz="1800" dirty="0"/>
          </a:p>
        </p:txBody>
      </p:sp>
      <p:pic>
        <p:nvPicPr>
          <p:cNvPr id="9" name="Picture 8" descr="A close-up of a metal pipe&#10;&#10;Description automatically generated with low confidence">
            <a:extLst>
              <a:ext uri="{FF2B5EF4-FFF2-40B4-BE49-F238E27FC236}">
                <a16:creationId xmlns:a16="http://schemas.microsoft.com/office/drawing/2014/main" id="{10493E06-563E-DDC6-5813-612FE8C42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142" y="630936"/>
            <a:ext cx="2157001" cy="54955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A54ECB-F4F0-DF40-5BFA-08F497E14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804" y="3462889"/>
            <a:ext cx="2854876" cy="4828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D8A660-7477-632B-F605-B1648EE5C7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840" y="4930812"/>
            <a:ext cx="5069505" cy="78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8571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4279383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317925-C26C-0A3B-082E-8E31DE915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7" y="978619"/>
            <a:ext cx="3410712" cy="1106424"/>
          </a:xfrm>
        </p:spPr>
        <p:txBody>
          <a:bodyPr>
            <a:normAutofit/>
          </a:bodyPr>
          <a:lstStyle/>
          <a:p>
            <a:r>
              <a:rPr lang="en-US" sz="2800"/>
              <a:t>How does plum work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9" y="2093976"/>
            <a:ext cx="3328416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72F15C3E-8673-D209-F07A-F9645306AA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3412219" cy="3560251"/>
          </a:xfrm>
        </p:spPr>
        <p:txBody>
          <a:bodyPr>
            <a:normAutofit/>
          </a:bodyPr>
          <a:lstStyle/>
          <a:p>
            <a:r>
              <a:rPr lang="en-US" sz="1700" dirty="0"/>
              <a:t>Simulation of the MCMC with in Plum</a:t>
            </a:r>
          </a:p>
          <a:p>
            <a:endParaRPr lang="en-US" sz="1700" dirty="0"/>
          </a:p>
        </p:txBody>
      </p:sp>
      <p:pic>
        <p:nvPicPr>
          <p:cNvPr id="8" name="plum.mp4">
            <a:hlinkClick r:id="" action="ppaction://media"/>
            <a:extLst>
              <a:ext uri="{FF2B5EF4-FFF2-40B4-BE49-F238E27FC236}">
                <a16:creationId xmlns:a16="http://schemas.microsoft.com/office/drawing/2014/main" id="{28D6F6E5-9FF3-E0DD-161F-A4F3CB1030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20640" y="657728"/>
            <a:ext cx="6656832" cy="544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57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4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C0E6CE-DF42-B43E-0BD1-C98AEF742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Plum examples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screenshot, art&#10;&#10;Description automatically generated">
            <a:extLst>
              <a:ext uri="{FF2B5EF4-FFF2-40B4-BE49-F238E27FC236}">
                <a16:creationId xmlns:a16="http://schemas.microsoft.com/office/drawing/2014/main" id="{D6800A80-D8AC-9021-F3F1-0445B74C82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2429" y="188259"/>
            <a:ext cx="6431459" cy="6431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108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7E0F74-DB82-50D2-991F-A6E9F9867D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Plum example</a:t>
            </a:r>
          </a:p>
        </p:txBody>
      </p:sp>
      <p:pic>
        <p:nvPicPr>
          <p:cNvPr id="3074" name="Picture 2" descr="Fig. 4">
            <a:extLst>
              <a:ext uri="{FF2B5EF4-FFF2-40B4-BE49-F238E27FC236}">
                <a16:creationId xmlns:a16="http://schemas.microsoft.com/office/drawing/2014/main" id="{3A3852E8-2B38-F14A-CCBD-F4094DEB4F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238" y="2478088"/>
            <a:ext cx="7321486" cy="3694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01406D-8E97-89A3-5905-6087E1838531}"/>
              </a:ext>
            </a:extLst>
          </p:cNvPr>
          <p:cNvSpPr txBox="1"/>
          <p:nvPr/>
        </p:nvSpPr>
        <p:spPr>
          <a:xfrm>
            <a:off x="7879977" y="5735633"/>
            <a:ext cx="243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Hunter et al. (2023)</a:t>
            </a:r>
          </a:p>
        </p:txBody>
      </p:sp>
    </p:spTree>
    <p:extLst>
      <p:ext uri="{BB962C8B-B14F-4D97-AF65-F5344CB8AC3E}">
        <p14:creationId xmlns:p14="http://schemas.microsoft.com/office/powerpoint/2010/main" val="489450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A1766D-8A06-A1F4-EA75-6536BA61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428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CRS-Plum comparison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text, screenshot, plot, diagram&#10;&#10;Description automatically generated">
            <a:extLst>
              <a:ext uri="{FF2B5EF4-FFF2-40B4-BE49-F238E27FC236}">
                <a16:creationId xmlns:a16="http://schemas.microsoft.com/office/drawing/2014/main" id="{B5EB9740-2821-C83B-35ED-FC59DC2BD0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34392" y="625683"/>
            <a:ext cx="6306795" cy="54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177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517A47C-B2E5-4B79-8061-D74B1311A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C505E780-2083-4CB5-A42A-5E0E2908EC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818889" cy="6858000"/>
          </a:xfrm>
          <a:custGeom>
            <a:avLst/>
            <a:gdLst>
              <a:gd name="connsiteX0" fmla="*/ 0 w 4818889"/>
              <a:gd name="connsiteY0" fmla="*/ 0 h 6858000"/>
              <a:gd name="connsiteX1" fmla="*/ 3605911 w 4818889"/>
              <a:gd name="connsiteY1" fmla="*/ 0 h 6858000"/>
              <a:gd name="connsiteX2" fmla="*/ 3668894 w 4818889"/>
              <a:gd name="connsiteY2" fmla="*/ 69271 h 6858000"/>
              <a:gd name="connsiteX3" fmla="*/ 4818889 w 4818889"/>
              <a:gd name="connsiteY3" fmla="*/ 3429000 h 6858000"/>
              <a:gd name="connsiteX4" fmla="*/ 3668894 w 4818889"/>
              <a:gd name="connsiteY4" fmla="*/ 6788730 h 6858000"/>
              <a:gd name="connsiteX5" fmla="*/ 3605911 w 4818889"/>
              <a:gd name="connsiteY5" fmla="*/ 6858000 h 6858000"/>
              <a:gd name="connsiteX6" fmla="*/ 0 w 481888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8889" h="6858000">
                <a:moveTo>
                  <a:pt x="0" y="0"/>
                </a:moveTo>
                <a:lnTo>
                  <a:pt x="3605911" y="0"/>
                </a:lnTo>
                <a:lnTo>
                  <a:pt x="3668894" y="69271"/>
                </a:lnTo>
                <a:cubicBezTo>
                  <a:pt x="4379420" y="929100"/>
                  <a:pt x="4818889" y="2116944"/>
                  <a:pt x="4818889" y="3429000"/>
                </a:cubicBezTo>
                <a:cubicBezTo>
                  <a:pt x="4818889" y="4741056"/>
                  <a:pt x="4379420" y="5928900"/>
                  <a:pt x="3668894" y="6788730"/>
                </a:cubicBezTo>
                <a:lnTo>
                  <a:pt x="3605911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D2C0AE1C-0118-41AE-8A10-7CDCBF10E9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811477" cy="6858000"/>
          </a:xfrm>
          <a:custGeom>
            <a:avLst/>
            <a:gdLst>
              <a:gd name="connsiteX0" fmla="*/ 0 w 4811477"/>
              <a:gd name="connsiteY0" fmla="*/ 0 h 6858000"/>
              <a:gd name="connsiteX1" fmla="*/ 3598499 w 4811477"/>
              <a:gd name="connsiteY1" fmla="*/ 0 h 6858000"/>
              <a:gd name="connsiteX2" fmla="*/ 3661482 w 4811477"/>
              <a:gd name="connsiteY2" fmla="*/ 69271 h 6858000"/>
              <a:gd name="connsiteX3" fmla="*/ 4811477 w 4811477"/>
              <a:gd name="connsiteY3" fmla="*/ 3429000 h 6858000"/>
              <a:gd name="connsiteX4" fmla="*/ 3661482 w 4811477"/>
              <a:gd name="connsiteY4" fmla="*/ 6788730 h 6858000"/>
              <a:gd name="connsiteX5" fmla="*/ 3598499 w 4811477"/>
              <a:gd name="connsiteY5" fmla="*/ 6858000 h 6858000"/>
              <a:gd name="connsiteX6" fmla="*/ 0 w 481147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811477" h="6858000">
                <a:moveTo>
                  <a:pt x="0" y="0"/>
                </a:moveTo>
                <a:lnTo>
                  <a:pt x="3598499" y="0"/>
                </a:lnTo>
                <a:lnTo>
                  <a:pt x="3661482" y="69271"/>
                </a:lnTo>
                <a:cubicBezTo>
                  <a:pt x="4372008" y="929100"/>
                  <a:pt x="4811477" y="2116944"/>
                  <a:pt x="4811477" y="3429000"/>
                </a:cubicBezTo>
                <a:cubicBezTo>
                  <a:pt x="4811477" y="4741056"/>
                  <a:pt x="4372008" y="5928900"/>
                  <a:pt x="3661482" y="6788730"/>
                </a:cubicBezTo>
                <a:lnTo>
                  <a:pt x="359849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F292DF-0340-9823-F7B5-20A275A59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GB" dirty="0">
                <a:effectLst/>
              </a:rPr>
              <a:t>Outline</a:t>
            </a:r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3EEC44-1BA3-44ED-81FC-A644B04B2A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81528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C071807-1834-DC64-97FF-C0B1B21E2E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9555510"/>
              </p:ext>
            </p:extLst>
          </p:nvPr>
        </p:nvGraphicFramePr>
        <p:xfrm>
          <a:off x="5303520" y="676656"/>
          <a:ext cx="6364224" cy="55138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3500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5" name="Rectangle 4104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107" name="Rectangle 4106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09" name="Rectangle 410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E73934-D6C7-EF60-56E7-0991CB34D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CRS-Plum comparison</a:t>
            </a:r>
          </a:p>
        </p:txBody>
      </p:sp>
      <p:sp>
        <p:nvSpPr>
          <p:cNvPr id="4111" name="Rectangle: Rounded Corners 411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4098" name="Picture 2" descr="Fig. 6">
            <a:extLst>
              <a:ext uri="{FF2B5EF4-FFF2-40B4-BE49-F238E27FC236}">
                <a16:creationId xmlns:a16="http://schemas.microsoft.com/office/drawing/2014/main" id="{69E61233-BD47-4B51-1289-574E4261076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39789" y="2139483"/>
            <a:ext cx="7749092" cy="4571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CC221E-FDFA-8BE4-0C5A-A0628EC45F1D}"/>
              </a:ext>
            </a:extLst>
          </p:cNvPr>
          <p:cNvSpPr txBox="1"/>
          <p:nvPr/>
        </p:nvSpPr>
        <p:spPr>
          <a:xfrm>
            <a:off x="8243048" y="6266995"/>
            <a:ext cx="2436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Hunter et al. (2023)</a:t>
            </a:r>
          </a:p>
        </p:txBody>
      </p:sp>
    </p:spTree>
    <p:extLst>
      <p:ext uri="{BB962C8B-B14F-4D97-AF65-F5344CB8AC3E}">
        <p14:creationId xmlns:p14="http://schemas.microsoft.com/office/powerpoint/2010/main" val="4141086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153718A-5C9D-0689-09CB-08463B091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/>
              <a:t>Plum with multiple data sources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377707E-1AFC-24BF-9676-A9A9637A06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586822"/>
            <a:ext cx="6007608" cy="1645920"/>
          </a:xfrm>
        </p:spPr>
        <p:txBody>
          <a:bodyPr anchor="ctr">
            <a:normAutofit/>
          </a:bodyPr>
          <a:lstStyle/>
          <a:p>
            <a:endParaRPr lang="en-US" sz="18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C5AE45-8F95-F654-C4CF-BB26FCD50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6604" y="2729396"/>
            <a:ext cx="4039523" cy="4039523"/>
          </a:xfrm>
          <a:prstGeom prst="rect">
            <a:avLst/>
          </a:prstGeom>
        </p:spPr>
      </p:pic>
      <p:pic>
        <p:nvPicPr>
          <p:cNvPr id="7" name="Picture 6" descr="A picture containing text, diagram, plot, screenshot&#10;&#10;Description automatically generated">
            <a:extLst>
              <a:ext uri="{FF2B5EF4-FFF2-40B4-BE49-F238E27FC236}">
                <a16:creationId xmlns:a16="http://schemas.microsoft.com/office/drawing/2014/main" id="{F0DFD5A3-2155-D6FE-6262-3CA48DEFA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712" y="2819567"/>
            <a:ext cx="4737157" cy="386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930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29" name="Rectangle 5128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131" name="Rectangle 5130">
            <a:extLst>
              <a:ext uri="{FF2B5EF4-FFF2-40B4-BE49-F238E27FC236}">
                <a16:creationId xmlns:a16="http://schemas.microsoft.com/office/drawing/2014/main" id="{C1A1C5D3-C053-4EE9-BE1A-419B6E27CC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133" name="Rectangle 5132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34D09-3EE5-0B1B-EED8-8B57A296E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3121" y="310343"/>
            <a:ext cx="7985759" cy="86882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PROXIES?</a:t>
            </a:r>
            <a:endParaRPr lang="en-US"/>
          </a:p>
        </p:txBody>
      </p:sp>
      <p:sp>
        <p:nvSpPr>
          <p:cNvPr id="5135" name="Rectangle: Rounded Corners 5134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pic>
        <p:nvPicPr>
          <p:cNvPr id="5122" name="Picture 2" descr="Fig. 5">
            <a:extLst>
              <a:ext uri="{FF2B5EF4-FFF2-40B4-BE49-F238E27FC236}">
                <a16:creationId xmlns:a16="http://schemas.microsoft.com/office/drawing/2014/main" id="{47A2F5CF-52E1-8663-8CF0-266B2311AA8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8859" y="1929448"/>
            <a:ext cx="7720021" cy="484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875C9F-5284-5B15-C1B3-CFC11D4638D2}"/>
              </a:ext>
            </a:extLst>
          </p:cNvPr>
          <p:cNvSpPr txBox="1"/>
          <p:nvPr/>
        </p:nvSpPr>
        <p:spPr>
          <a:xfrm>
            <a:off x="8875986" y="6271178"/>
            <a:ext cx="340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Ruiz-Fernandez et al. (2023)</a:t>
            </a:r>
          </a:p>
        </p:txBody>
      </p:sp>
    </p:spTree>
    <p:extLst>
      <p:ext uri="{BB962C8B-B14F-4D97-AF65-F5344CB8AC3E}">
        <p14:creationId xmlns:p14="http://schemas.microsoft.com/office/powerpoint/2010/main" val="17452726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B9EE3F3-89B7-43C3-8651-C4C968309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A60A52-BE9A-D711-1BC5-3F780D4F2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443154" cy="1087819"/>
          </a:xfrm>
        </p:spPr>
        <p:txBody>
          <a:bodyPr anchor="b">
            <a:normAutofit/>
          </a:bodyPr>
          <a:lstStyle/>
          <a:p>
            <a:r>
              <a:rPr lang="en-US" sz="3400" dirty="0"/>
              <a:t>Proxy in the age scale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F2711-45D1-D4C4-D68C-5931D85690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443154" cy="3492868"/>
          </a:xfrm>
        </p:spPr>
        <p:txBody>
          <a:bodyPr>
            <a:normAutofit/>
          </a:bodyPr>
          <a:lstStyle/>
          <a:p>
            <a:r>
              <a:rPr lang="en-US" sz="1700" dirty="0"/>
              <a:t>What happened to the uncertainty?</a:t>
            </a:r>
          </a:p>
          <a:p>
            <a:r>
              <a:rPr lang="en-US" sz="1700" dirty="0"/>
              <a:t>What if my age-depth model was wrong?</a:t>
            </a:r>
          </a:p>
          <a:p>
            <a:r>
              <a:rPr lang="en-US" sz="1700" dirty="0"/>
              <a:t>What should I do?</a:t>
            </a:r>
          </a:p>
          <a:p>
            <a:endParaRPr lang="en-US" sz="1700" dirty="0"/>
          </a:p>
          <a:p>
            <a:pPr marL="0" indent="0" algn="ctr">
              <a:buNone/>
            </a:pPr>
            <a:r>
              <a:rPr lang="en-US" sz="8800" dirty="0"/>
              <a:t>😖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0778A-C845-8B6B-8816-9F8AEF8DA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5816" y="648042"/>
            <a:ext cx="6440424" cy="55065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4575110-3E72-CCD1-4C26-955A102114DA}"/>
              </a:ext>
            </a:extLst>
          </p:cNvPr>
          <p:cNvSpPr txBox="1"/>
          <p:nvPr/>
        </p:nvSpPr>
        <p:spPr>
          <a:xfrm>
            <a:off x="8875986" y="6271178"/>
            <a:ext cx="340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Ruiz-Fernandez et al. (2023)</a:t>
            </a:r>
          </a:p>
        </p:txBody>
      </p:sp>
    </p:spTree>
    <p:extLst>
      <p:ext uri="{BB962C8B-B14F-4D97-AF65-F5344CB8AC3E}">
        <p14:creationId xmlns:p14="http://schemas.microsoft.com/office/powerpoint/2010/main" val="1091953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55CF7F-4DD7-9C3B-36DC-13371D91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Bacon/Plum GhostPlots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1C7931DF-1ECB-EC9C-9577-DC762B672E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067" y="396232"/>
            <a:ext cx="6139281" cy="606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77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40F115-43E8-FC40-D574-D51261C98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PUlQUe (work in progress)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61D516D-09D6-BC05-F64E-BAB9F81D0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356" y="950060"/>
            <a:ext cx="6408836" cy="4806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469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6" name="Freeform: Shape 15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8" name="Freeform: Shape 17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7348F95-36A2-979F-51C0-B1F9AEBB0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Posterior Probabilities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2F369598-A0F0-67D8-31E5-07DD2F1B18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14356" y="966081"/>
            <a:ext cx="6408836" cy="477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522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1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5A0B48-6AF5-8C68-BA2C-7540AD6CF3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Gracias</a:t>
            </a:r>
          </a:p>
        </p:txBody>
      </p:sp>
      <p:sp>
        <p:nvSpPr>
          <p:cNvPr id="24" name="Rectangle 1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C14612-6D43-6C30-B6D9-722704087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GB" sz="1400" b="0" i="0" dirty="0">
                <a:effectLst/>
                <a:latin typeface="-apple-system"/>
              </a:rPr>
              <a:t>Appleby, P., and Oldfield, F. 2005. The calculation of lead-210 dates assuming a constant rate of supply of unsupported 210Pb to the sediment. CATENA. 5:1-8</a:t>
            </a:r>
          </a:p>
          <a:p>
            <a:pPr>
              <a:lnSpc>
                <a:spcPct val="100000"/>
              </a:lnSpc>
            </a:pPr>
            <a:r>
              <a:rPr lang="en-GB" sz="1400" b="0" i="0" dirty="0">
                <a:effectLst/>
                <a:latin typeface="-apple-system"/>
              </a:rPr>
              <a:t>Aquino-López, M.A., </a:t>
            </a:r>
            <a:r>
              <a:rPr lang="en-GB" sz="1400" b="0" i="0" dirty="0" err="1">
                <a:effectLst/>
                <a:latin typeface="-apple-system"/>
              </a:rPr>
              <a:t>Blaauw</a:t>
            </a:r>
            <a:r>
              <a:rPr lang="en-GB" sz="1400" b="0" i="0" dirty="0">
                <a:effectLst/>
                <a:latin typeface="-apple-system"/>
              </a:rPr>
              <a:t>, M., Christen, J.A. </a:t>
            </a:r>
            <a:r>
              <a:rPr lang="en-GB" sz="1400" b="0" i="1" dirty="0">
                <a:effectLst/>
                <a:latin typeface="-apple-system"/>
              </a:rPr>
              <a:t>et al.</a:t>
            </a:r>
            <a:r>
              <a:rPr lang="en-GB" sz="1400" b="0" i="0" dirty="0">
                <a:effectLst/>
                <a:latin typeface="-apple-system"/>
              </a:rPr>
              <a:t> Bayesian Analysis of </a:t>
            </a:r>
            <a:r>
              <a:rPr lang="en-GB" sz="1400" b="0" i="0" u="none" strike="noStrike" dirty="0">
                <a:effectLst/>
                <a:latin typeface="STIXGeneral-Regular"/>
              </a:rPr>
              <a:t>210</a:t>
            </a:r>
            <a:r>
              <a:rPr lang="en-GB" sz="1400" b="0" i="0" u="none" strike="noStrike" dirty="0">
                <a:effectLst/>
                <a:latin typeface="-apple-system"/>
              </a:rPr>
              <a:t>210</a:t>
            </a:r>
            <a:r>
              <a:rPr lang="en-GB" sz="1400" b="0" i="0" dirty="0">
                <a:effectLst/>
                <a:latin typeface="-apple-system"/>
              </a:rPr>
              <a:t>Pb Dating. </a:t>
            </a:r>
            <a:r>
              <a:rPr lang="en-GB" sz="1400" b="0" i="1" dirty="0">
                <a:effectLst/>
                <a:latin typeface="-apple-system"/>
              </a:rPr>
              <a:t>JABES</a:t>
            </a:r>
            <a:r>
              <a:rPr lang="en-GB" sz="1400" b="0" i="0" dirty="0">
                <a:effectLst/>
                <a:latin typeface="-apple-system"/>
              </a:rPr>
              <a:t> </a:t>
            </a:r>
            <a:r>
              <a:rPr lang="en-GB" sz="1400" b="1" i="0" dirty="0">
                <a:effectLst/>
                <a:latin typeface="-apple-system"/>
              </a:rPr>
              <a:t>23</a:t>
            </a:r>
            <a:r>
              <a:rPr lang="en-GB" sz="1400" b="0" i="0" dirty="0">
                <a:effectLst/>
                <a:latin typeface="-apple-system"/>
              </a:rPr>
              <a:t>, 317–333 (2018). </a:t>
            </a:r>
          </a:p>
          <a:p>
            <a:pPr>
              <a:lnSpc>
                <a:spcPct val="100000"/>
              </a:lnSpc>
            </a:pPr>
            <a:r>
              <a:rPr lang="en-GB" sz="1400" b="0" i="0" dirty="0">
                <a:effectLst/>
                <a:latin typeface="-apple-system"/>
              </a:rPr>
              <a:t>Hunter, H.N., </a:t>
            </a:r>
            <a:r>
              <a:rPr lang="en-GB" sz="1400" b="0" i="0" dirty="0" err="1">
                <a:effectLst/>
                <a:latin typeface="-apple-system"/>
              </a:rPr>
              <a:t>Gowing</a:t>
            </a:r>
            <a:r>
              <a:rPr lang="en-GB" sz="1400" b="0" i="0" dirty="0">
                <a:effectLst/>
                <a:latin typeface="-apple-system"/>
              </a:rPr>
              <a:t>, C.J.B., Marriott, A.L. </a:t>
            </a:r>
            <a:r>
              <a:rPr lang="en-GB" sz="1400" b="0" i="1" dirty="0">
                <a:effectLst/>
                <a:latin typeface="-apple-system"/>
              </a:rPr>
              <a:t>et al.</a:t>
            </a:r>
            <a:r>
              <a:rPr lang="en-GB" sz="1400" b="0" i="0" dirty="0">
                <a:effectLst/>
                <a:latin typeface="-apple-system"/>
              </a:rPr>
              <a:t> Developments in Pb-210 methodologies to provide chronologies for environmental change. </a:t>
            </a:r>
            <a:r>
              <a:rPr lang="en-GB" sz="1400" b="0" i="1" dirty="0">
                <a:effectLst/>
                <a:latin typeface="-apple-system"/>
              </a:rPr>
              <a:t>Environ Geochem Health</a:t>
            </a:r>
            <a:r>
              <a:rPr lang="en-GB" sz="1400" b="0" i="0" dirty="0">
                <a:effectLst/>
                <a:latin typeface="-apple-system"/>
              </a:rPr>
              <a:t> </a:t>
            </a:r>
            <a:r>
              <a:rPr lang="en-GB" sz="1400" b="1" i="0" dirty="0">
                <a:effectLst/>
                <a:latin typeface="-apple-system"/>
              </a:rPr>
              <a:t>45</a:t>
            </a:r>
            <a:r>
              <a:rPr lang="en-GB" sz="1400" b="0" i="0" dirty="0">
                <a:effectLst/>
                <a:latin typeface="-apple-system"/>
              </a:rPr>
              <a:t>, 1173–1181 (2023).</a:t>
            </a:r>
          </a:p>
          <a:p>
            <a:pPr>
              <a:lnSpc>
                <a:spcPct val="100000"/>
              </a:lnSpc>
            </a:pPr>
            <a:r>
              <a:rPr lang="en-US" sz="1400" dirty="0">
                <a:latin typeface="-apple-system"/>
              </a:rPr>
              <a:t>Lee, P. M. (2012). Bayesian Statistics (4th ed.) . Nashville, TN: John Wiley &amp; Sons.</a:t>
            </a:r>
            <a:endParaRPr lang="en-GB" sz="1400" b="0" i="0" dirty="0">
              <a:effectLst/>
              <a:latin typeface="-apple-system"/>
            </a:endParaRPr>
          </a:p>
          <a:p>
            <a:pPr>
              <a:lnSpc>
                <a:spcPct val="100000"/>
              </a:lnSpc>
            </a:pPr>
            <a:r>
              <a:rPr lang="en-GB" sz="1400" b="0" i="0" dirty="0">
                <a:effectLst/>
                <a:latin typeface="-apple-system"/>
              </a:rPr>
              <a:t>Ruiz-Fernández, A.C., Sanchez-Cabeza, J.A., Pérez-Bernal, L.H. </a:t>
            </a:r>
            <a:r>
              <a:rPr lang="en-GB" sz="1400" b="0" i="1" dirty="0">
                <a:effectLst/>
                <a:latin typeface="-apple-system"/>
              </a:rPr>
              <a:t>et al.</a:t>
            </a:r>
            <a:r>
              <a:rPr lang="en-GB" sz="1400" b="0" i="0" dirty="0">
                <a:effectLst/>
                <a:latin typeface="-apple-system"/>
              </a:rPr>
              <a:t> Recent trace element contamination in a rural crater lake, NW Mexico. </a:t>
            </a:r>
            <a:r>
              <a:rPr lang="en-GB" sz="1400" b="0" i="1" dirty="0">
                <a:effectLst/>
                <a:latin typeface="-apple-system"/>
              </a:rPr>
              <a:t>J </a:t>
            </a:r>
            <a:r>
              <a:rPr lang="en-GB" sz="1400" b="0" i="1" dirty="0" err="1">
                <a:effectLst/>
                <a:latin typeface="-apple-system"/>
              </a:rPr>
              <a:t>Paleolimnol</a:t>
            </a:r>
            <a:r>
              <a:rPr lang="en-GB" sz="1400" b="0" i="0" dirty="0">
                <a:effectLst/>
                <a:latin typeface="-apple-system"/>
              </a:rPr>
              <a:t> </a:t>
            </a:r>
            <a:r>
              <a:rPr lang="en-GB" sz="1400" b="1" i="0" dirty="0">
                <a:effectLst/>
                <a:latin typeface="-apple-system"/>
              </a:rPr>
              <a:t>69</a:t>
            </a:r>
            <a:r>
              <a:rPr lang="en-GB" sz="1400" b="0" i="0" dirty="0">
                <a:effectLst/>
                <a:latin typeface="-apple-system"/>
              </a:rPr>
              <a:t>, 191–212 (2023).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7B252F-04A7-5D5C-C70A-630C5B545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815" y="1021108"/>
            <a:ext cx="4097657" cy="4834993"/>
          </a:xfrm>
          <a:prstGeom prst="rect">
            <a:avLst/>
          </a:prstGeom>
        </p:spPr>
      </p:pic>
      <p:pic>
        <p:nvPicPr>
          <p:cNvPr id="1032" name="Picture 8" descr="SenseGlove | Feel the virtual like it’s real">
            <a:extLst>
              <a:ext uri="{FF2B5EF4-FFF2-40B4-BE49-F238E27FC236}">
                <a16:creationId xmlns:a16="http://schemas.microsoft.com/office/drawing/2014/main" id="{A05BD0B5-7E35-D5D1-C8DA-52929D5E84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567" y="112644"/>
            <a:ext cx="20828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9411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3B6871-8112-14D2-0BA8-0BAEBE720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Difference between Probability and Stats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EAD83E-B0C8-F416-0EE4-48B468815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>
                <a:effectLst/>
                <a:latin typeface="CMSS10"/>
              </a:rPr>
              <a:t>Probability theory provides a framework for quantifying uncertainty. </a:t>
            </a:r>
          </a:p>
          <a:p>
            <a:r>
              <a:rPr lang="en-GB" sz="1800">
                <a:effectLst/>
                <a:latin typeface="CMSS10"/>
              </a:rPr>
              <a:t>Main tools:</a:t>
            </a:r>
            <a:endParaRPr lang="en-GB" sz="1800">
              <a:latin typeface="CMSS10"/>
            </a:endParaRPr>
          </a:p>
          <a:p>
            <a:pPr lvl="1"/>
            <a:r>
              <a:rPr lang="en-GB" sz="1800" dirty="0">
                <a:effectLst/>
                <a:latin typeface="CMSS10"/>
              </a:rPr>
              <a:t>Random Variables (Density distributions)</a:t>
            </a:r>
            <a:r>
              <a:rPr lang="en-GB" sz="1800" dirty="0">
                <a:latin typeface="CMSS10"/>
              </a:rPr>
              <a:t> </a:t>
            </a:r>
            <a:r>
              <a:rPr lang="en-GB" sz="1800" dirty="0">
                <a:effectLst/>
                <a:latin typeface="CMSS10"/>
              </a:rPr>
              <a:t> </a:t>
            </a:r>
          </a:p>
          <a:p>
            <a:pPr lvl="1"/>
            <a:r>
              <a:rPr lang="en-GB" sz="1800" dirty="0">
                <a:effectLst/>
                <a:latin typeface="CMSS10"/>
              </a:rPr>
              <a:t>Stochastic process (Non-deterministic processes) </a:t>
            </a:r>
          </a:p>
          <a:p>
            <a:pPr lvl="1"/>
            <a:r>
              <a:rPr lang="en-GB" sz="1800" dirty="0">
                <a:effectLst/>
                <a:latin typeface="CMSS10"/>
              </a:rPr>
              <a:t>Asymptotic convergence (Convergence of a process after many trials) </a:t>
            </a:r>
            <a:endParaRPr lang="en-GB" sz="1800">
              <a:effectLst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890061-CA66-FE58-3C52-E1967A14B2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814" y="961211"/>
            <a:ext cx="4097657" cy="483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559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B139A-FC8E-3BF8-3412-F0EDFFEF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510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Difference between Probability and Stats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24265E-4060-6979-8141-3994569BA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998975"/>
            <a:ext cx="4033647" cy="4759465"/>
          </a:xfrm>
          <a:prstGeom prst="rect">
            <a:avLst/>
          </a:prstGeom>
        </p:spPr>
      </p:pic>
      <p:sp>
        <p:nvSpPr>
          <p:cNvPr id="19" name="Rectangle 1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7FCCD-B868-24D8-6401-852A27D079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6861" y="2252870"/>
            <a:ext cx="5993892" cy="35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>
                <a:effectLst/>
                <a:latin typeface="CMSS10"/>
              </a:rPr>
              <a:t>Statistics is the science of analysing and interpreting data. </a:t>
            </a:r>
          </a:p>
          <a:p>
            <a:r>
              <a:rPr lang="en-GB" sz="1800">
                <a:effectLst/>
                <a:latin typeface="CMSS10"/>
              </a:rPr>
              <a:t>Main tools:</a:t>
            </a:r>
          </a:p>
          <a:p>
            <a:pPr lvl="1"/>
            <a:r>
              <a:rPr lang="en-GB" sz="1800">
                <a:effectLst/>
                <a:latin typeface="CMSS10"/>
              </a:rPr>
              <a:t>- Hypothesis Testing (Test the parameters of a R.V)</a:t>
            </a:r>
          </a:p>
          <a:p>
            <a:pPr lvl="1"/>
            <a:r>
              <a:rPr lang="en-GB" sz="1800">
                <a:effectLst/>
                <a:latin typeface="CMSS10"/>
              </a:rPr>
              <a:t>- Inference (Obtain patters) </a:t>
            </a:r>
          </a:p>
          <a:p>
            <a:pPr lvl="1"/>
            <a:r>
              <a:rPr lang="en-GB" sz="1800">
                <a:effectLst/>
                <a:latin typeface="CMSS10"/>
              </a:rPr>
              <a:t>- Prediction (Define a patter in the data and extended to unmeasured sections) </a:t>
            </a:r>
            <a:endParaRPr lang="en-GB" sz="1800">
              <a:effectLst/>
            </a:endParaRPr>
          </a:p>
          <a:p>
            <a:endParaRPr lang="en-US" sz="1800"/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011904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EC4AF2-9614-2E49-3293-943602644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Bayesian Statistics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7B791-ABBE-A5DF-2F6D-B14F28F44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/>
              <a:t>Bayesian statistics seamlessly connects probability theory and statistics. It uses probability to quantify uncertainty and make inferences from data</a:t>
            </a:r>
          </a:p>
          <a:p>
            <a:r>
              <a:rPr lang="en-US" sz="1800"/>
              <a:t>The principles of probability theory, as it assigns probabilities to any event or hypothesis.</a:t>
            </a:r>
          </a:p>
          <a:p>
            <a:r>
              <a:rPr lang="en-US" sz="1800"/>
              <a:t>The tools of statistics, as it involves parameters estimation, hypothesis testing, and prediction based on data.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8114DF-B07A-D621-E3A1-6253C5BB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814" y="961211"/>
            <a:ext cx="4097657" cy="483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8870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D088D4-A887-BA7A-8D50-09FEA1124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ECF59-333E-FF56-C3CB-B46AD322F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1800" dirty="0">
                <a:effectLst/>
                <a:latin typeface="CMSS10"/>
              </a:rPr>
              <a:t>Let's assume that you take a COVID test, these test have false positive rates and false negative, lets assume in this example that these rates are 3% and 2% respectably. Now let’s assume that we have information that around 5% of the population was infected with COVID last month. Given no more information you take a COVID test. </a:t>
            </a:r>
          </a:p>
          <a:p>
            <a:pPr marL="0" indent="0">
              <a:buNone/>
            </a:pPr>
            <a:endParaRPr lang="en-GB" sz="1800" dirty="0">
              <a:effectLst/>
              <a:latin typeface="CMSS10"/>
            </a:endParaRPr>
          </a:p>
          <a:p>
            <a:pPr marL="0" indent="0">
              <a:buNone/>
            </a:pPr>
            <a:r>
              <a:rPr lang="en-GB" sz="1800" dirty="0">
                <a:latin typeface="CMSS10"/>
              </a:rPr>
              <a:t>Lets define the random variables as:</a:t>
            </a:r>
          </a:p>
          <a:p>
            <a:pPr marL="0" indent="0">
              <a:buNone/>
            </a:pPr>
            <a:endParaRPr lang="en-GB" sz="400" dirty="0">
              <a:latin typeface="CMSS10"/>
            </a:endParaRPr>
          </a:p>
          <a:p>
            <a:pPr marL="0" indent="0" algn="ctr">
              <a:buNone/>
            </a:pPr>
            <a:r>
              <a:rPr lang="en-GB" sz="1800" dirty="0">
                <a:latin typeface="CMSS10"/>
              </a:rPr>
              <a:t>A = Having COVID</a:t>
            </a:r>
          </a:p>
          <a:p>
            <a:pPr marL="0" indent="0" algn="ctr">
              <a:buNone/>
            </a:pPr>
            <a:r>
              <a:rPr lang="en-GB" sz="1800" dirty="0">
                <a:latin typeface="CMSS10"/>
              </a:rPr>
              <a:t>B= Positive test</a:t>
            </a:r>
          </a:p>
        </p:txBody>
      </p:sp>
    </p:spTree>
    <p:extLst>
      <p:ext uri="{BB962C8B-B14F-4D97-AF65-F5344CB8AC3E}">
        <p14:creationId xmlns:p14="http://schemas.microsoft.com/office/powerpoint/2010/main" val="23294894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348922-73A5-8D45-CA77-74D1A29F92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/>
              <a:t>Calculating the posterior probability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0018DA-18A6-7E1F-9849-A209221D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800"/>
              <a:t>P(A) = 0.05 (the prevalence of COVID-19 in the population, which is 5%) P(B|A) = 0.98 (the probability of a positive test result given that you have COVID-19, which is 98%)</a:t>
            </a:r>
          </a:p>
          <a:p>
            <a:pPr>
              <a:lnSpc>
                <a:spcPct val="100000"/>
              </a:lnSpc>
            </a:pPr>
            <a:r>
              <a:rPr lang="en-US" sz="1800"/>
              <a:t>P(B|A) = 0.03 (the probability of a positive test result given that you don’t have COVID-19, which is 3%)</a:t>
            </a:r>
          </a:p>
          <a:p>
            <a:pPr>
              <a:lnSpc>
                <a:spcPct val="100000"/>
              </a:lnSpc>
            </a:pPr>
            <a:r>
              <a:rPr lang="en-US" sz="1800"/>
              <a:t>Now you take the test, and such test come out positive.</a:t>
            </a:r>
          </a:p>
          <a:p>
            <a:pPr>
              <a:lnSpc>
                <a:spcPct val="100000"/>
              </a:lnSpc>
            </a:pPr>
            <a:endParaRPr lang="en-US" sz="1800"/>
          </a:p>
          <a:p>
            <a:pPr marL="0" indent="0">
              <a:lnSpc>
                <a:spcPct val="100000"/>
              </a:lnSpc>
              <a:buNone/>
            </a:pPr>
            <a:r>
              <a:rPr lang="en-US" sz="1800"/>
              <a:t>Note: This is not the same has having COVID.</a:t>
            </a:r>
          </a:p>
        </p:txBody>
      </p:sp>
      <p:pic>
        <p:nvPicPr>
          <p:cNvPr id="1026" name="Picture 2" descr="Duchess of Healing on Twitter: &quot;If the test comes back positive i.e ...">
            <a:extLst>
              <a:ext uri="{FF2B5EF4-FFF2-40B4-BE49-F238E27FC236}">
                <a16:creationId xmlns:a16="http://schemas.microsoft.com/office/drawing/2014/main" id="{93BD2341-1870-817D-B3E6-623B0D4CC3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9814" y="1329879"/>
            <a:ext cx="4097657" cy="409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2332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7B139A-FC8E-3BF8-3412-F0EDFFEFB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510" y="978619"/>
            <a:ext cx="5991244" cy="1106424"/>
          </a:xfrm>
        </p:spPr>
        <p:txBody>
          <a:bodyPr>
            <a:normAutofit/>
          </a:bodyPr>
          <a:lstStyle/>
          <a:p>
            <a:r>
              <a:rPr lang="en-US" sz="3200" dirty="0"/>
              <a:t>Posterior Distribution</a:t>
            </a:r>
            <a:br>
              <a:rPr lang="en-US" sz="3200" dirty="0"/>
            </a:br>
            <a:endParaRPr lang="en-US" sz="3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B474F3-7851-81CD-DE31-2893A5571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28" y="998975"/>
            <a:ext cx="4033647" cy="4759465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A88AAC7-F683-7BCD-6F8D-9B7D85420C3A}"/>
              </a:ext>
            </a:extLst>
          </p:cNvPr>
          <p:cNvSpPr txBox="1">
            <a:spLocks/>
          </p:cNvSpPr>
          <p:nvPr/>
        </p:nvSpPr>
        <p:spPr>
          <a:xfrm>
            <a:off x="5359510" y="2630424"/>
            <a:ext cx="6076586" cy="31280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Let's calculate the probability of having COVID given that the test came out positive.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Resulting in,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1D2B09-6524-1B4A-552F-EA5FA47E0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483" y="3734839"/>
            <a:ext cx="3260271" cy="6940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7C89C00-8F6A-BE6A-25EF-174F6C97D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9489" y="5121723"/>
            <a:ext cx="5599545" cy="85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020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75242E-AE48-5828-B17A-397C1B66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en-US" sz="2800" dirty="0"/>
              <a:t>Markov Chain Monte Carlo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8100168-5AFA-D540-F47E-F6693BECE4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GB" sz="1600" dirty="0">
                <a:effectLst/>
                <a:latin typeface="CMSS10"/>
              </a:rPr>
              <a:t>Markov Chain Monte Carlo (MCMC) is a computational method used in Bayesian statistics. </a:t>
            </a:r>
            <a:endParaRPr lang="en-GB" sz="1800" dirty="0">
              <a:effectLst/>
            </a:endParaRPr>
          </a:p>
          <a:p>
            <a:r>
              <a:rPr lang="en-GB" sz="1600" dirty="0">
                <a:effectLst/>
                <a:latin typeface="CMSS10"/>
              </a:rPr>
              <a:t>MCMC approximates and samples from complex posterior distributions. </a:t>
            </a:r>
            <a:endParaRPr lang="en-GB" sz="1800" dirty="0">
              <a:effectLst/>
            </a:endParaRPr>
          </a:p>
          <a:p>
            <a:r>
              <a:rPr lang="en-GB" sz="1600" dirty="0">
                <a:effectLst/>
                <a:latin typeface="CMSS10"/>
              </a:rPr>
              <a:t>MCMC is valuable when analytical computation of the posterior is challenging or intractable. </a:t>
            </a:r>
            <a:endParaRPr lang="en-GB" sz="1800" dirty="0">
              <a:effectLst/>
            </a:endParaRPr>
          </a:p>
          <a:p>
            <a:endParaRPr lang="en-US" sz="1800" dirty="0"/>
          </a:p>
          <a:p>
            <a:endParaRPr lang="en-US" sz="1700" dirty="0"/>
          </a:p>
        </p:txBody>
      </p:sp>
      <p:pic>
        <p:nvPicPr>
          <p:cNvPr id="5" name="animation">
            <a:hlinkClick r:id="" action="ppaction://media"/>
            <a:extLst>
              <a:ext uri="{FF2B5EF4-FFF2-40B4-BE49-F238E27FC236}">
                <a16:creationId xmlns:a16="http://schemas.microsoft.com/office/drawing/2014/main" id="{FB8321EC-9816-D286-CDCF-D22BF2A25E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64097" y="63389"/>
            <a:ext cx="6660139" cy="666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0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ccentBoxVTI">
  <a:themeElements>
    <a:clrScheme name="AnalogousFromRegularSeedLeftStep">
      <a:dk1>
        <a:srgbClr val="000000"/>
      </a:dk1>
      <a:lt1>
        <a:srgbClr val="FFFFFF"/>
      </a:lt1>
      <a:dk2>
        <a:srgbClr val="242641"/>
      </a:dk2>
      <a:lt2>
        <a:srgbClr val="E2E8E6"/>
      </a:lt2>
      <a:accent1>
        <a:srgbClr val="C34D6C"/>
      </a:accent1>
      <a:accent2>
        <a:srgbClr val="B13B8C"/>
      </a:accent2>
      <a:accent3>
        <a:srgbClr val="B84DC3"/>
      </a:accent3>
      <a:accent4>
        <a:srgbClr val="743BB1"/>
      </a:accent4>
      <a:accent5>
        <a:srgbClr val="554DC3"/>
      </a:accent5>
      <a:accent6>
        <a:srgbClr val="3B64B1"/>
      </a:accent6>
      <a:hlink>
        <a:srgbClr val="319379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414</TotalTime>
  <Words>828</Words>
  <Application>Microsoft Macintosh PowerPoint</Application>
  <PresentationFormat>Widescreen</PresentationFormat>
  <Paragraphs>98</Paragraphs>
  <Slides>27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8" baseType="lpstr">
      <vt:lpstr>-apple-system</vt:lpstr>
      <vt:lpstr>Arial</vt:lpstr>
      <vt:lpstr>Avenir Next LT Pro</vt:lpstr>
      <vt:lpstr>Calibri</vt:lpstr>
      <vt:lpstr>CharisSIL</vt:lpstr>
      <vt:lpstr>CMSS10</vt:lpstr>
      <vt:lpstr>LMSans10</vt:lpstr>
      <vt:lpstr>LMSans8</vt:lpstr>
      <vt:lpstr>Neue Haas Grotesk Text Pro</vt:lpstr>
      <vt:lpstr>STIXGeneral-Regular</vt:lpstr>
      <vt:lpstr>AccentBoxVTI</vt:lpstr>
      <vt:lpstr>Introduction to Bayesian Age-depth models for 210Pb </vt:lpstr>
      <vt:lpstr>Outline</vt:lpstr>
      <vt:lpstr>Difference between Probability and Stats</vt:lpstr>
      <vt:lpstr>Difference between Probability and Stats</vt:lpstr>
      <vt:lpstr>Bayesian Statistics </vt:lpstr>
      <vt:lpstr>Example</vt:lpstr>
      <vt:lpstr>Calculating the posterior probability</vt:lpstr>
      <vt:lpstr>Posterior Distribution </vt:lpstr>
      <vt:lpstr>Markov Chain Monte Carlo</vt:lpstr>
      <vt:lpstr>Age-depth models for 210Pb  </vt:lpstr>
      <vt:lpstr>Age-depth models for 210Pb</vt:lpstr>
      <vt:lpstr>CRS examples</vt:lpstr>
      <vt:lpstr>210Pb dating of same core</vt:lpstr>
      <vt:lpstr>210Pb dating of same core</vt:lpstr>
      <vt:lpstr>Plum</vt:lpstr>
      <vt:lpstr>How does plum work</vt:lpstr>
      <vt:lpstr>Plum examples</vt:lpstr>
      <vt:lpstr>Plum example</vt:lpstr>
      <vt:lpstr>CRS-Plum comparison</vt:lpstr>
      <vt:lpstr>CRS-Plum comparison</vt:lpstr>
      <vt:lpstr>Plum with multiple data sources</vt:lpstr>
      <vt:lpstr>PROXIES?</vt:lpstr>
      <vt:lpstr>Proxy in the age scale</vt:lpstr>
      <vt:lpstr>Bacon/Plum GhostPlots</vt:lpstr>
      <vt:lpstr>PUlQUe (work in progress)</vt:lpstr>
      <vt:lpstr>Posterior Probabilities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Bayesian Age-depth models for 210Pb </dc:title>
  <dc:creator>Marco Aquino Lopez</dc:creator>
  <cp:lastModifiedBy>Marco Aquino Lopez</cp:lastModifiedBy>
  <cp:revision>9</cp:revision>
  <dcterms:created xsi:type="dcterms:W3CDTF">2023-06-26T12:10:47Z</dcterms:created>
  <dcterms:modified xsi:type="dcterms:W3CDTF">2023-06-27T14:36:05Z</dcterms:modified>
</cp:coreProperties>
</file>